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7" r:id="rId5"/>
    <p:sldId id="297" r:id="rId6"/>
    <p:sldId id="301" r:id="rId7"/>
    <p:sldId id="289" r:id="rId8"/>
    <p:sldId id="296" r:id="rId9"/>
    <p:sldId id="302" r:id="rId10"/>
    <p:sldId id="298" r:id="rId11"/>
    <p:sldId id="299" r:id="rId12"/>
    <p:sldId id="300" r:id="rId13"/>
    <p:sldId id="303" r:id="rId14"/>
    <p:sldId id="313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layfair Display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7AC9"/>
    <a:srgbClr val="E21776"/>
    <a:srgbClr val="009B3A"/>
    <a:srgbClr val="9B1889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5268" autoAdjust="0"/>
  </p:normalViewPr>
  <p:slideViewPr>
    <p:cSldViewPr showGuides="1">
      <p:cViewPr varScale="1">
        <p:scale>
          <a:sx n="111" d="100"/>
          <a:sy n="111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73EF267-0199-4EBF-A0E2-F646A582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334273-ECFF-455B-9138-0301C0943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971FCF-1417-40B0-B395-5F1ED385139B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08395-CBEC-49BD-9B1E-FB2A0779A2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B24925-0568-4DDB-B671-3C82E9540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CEE1D6-D234-48F7-BC6B-3DD3853523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E6C028-9185-4892-9698-1C5F023F5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CF7B8D-950C-453F-BFBE-F55BCCF6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146553-C840-4985-982F-1A4B58E7365D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0EC6FAF-4EE6-47C0-A7F4-1855A998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809CD-928C-47E5-BA43-406DF3DD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C8F1D7-86CF-41E5-B463-BEA9D079A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75C189-BFD8-4C5C-9F3E-9372561C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DC6E7-EE4C-44D1-8E3A-8C433E57A7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A491E367-1A07-41C3-B528-8DDB12FE6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grön"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5EF9E7CE-9C7E-47EC-A293-1A9BA0DE9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10972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3DC4D5EB-7DC7-49EF-B149-42F0F9EA2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381947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E08D26BD-3D95-419D-AB4F-C1125112D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2016224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772817"/>
            <a:ext cx="5472608" cy="2016224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931436-6C60-4796-965A-6920BFC802E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861049"/>
            <a:ext cx="5384800" cy="2176083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3861049"/>
            <a:ext cx="5472608" cy="2176083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F9D16EF-234B-4E1B-96AA-57ADACA27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76872"/>
            <a:ext cx="4334272" cy="4344416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9882" y="1676873"/>
            <a:ext cx="6542519" cy="2188839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39883" y="3943060"/>
            <a:ext cx="6528725" cy="2078228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38CFE5D-2DBF-4F55-95C5-BAA36751A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81E6994-594A-41BE-BC6A-8A8F080FA3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54B67689-9A82-40EA-9351-9F031DC21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F9280AE-9D42-43CF-8115-8606F567B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DA07049-939D-4655-B149-D333D4DE0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6D1DE7B6-2BDB-43F2-AE4B-0213C9D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37288"/>
            <a:ext cx="16319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E721124-99E0-4520-9CB7-46CE3F4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69D3354-149D-4425-9F6B-D3C984BC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778215E-44EF-4C28-8F41-F330DC1AE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osa">
    <p:bg>
      <p:bgPr>
        <a:solidFill>
          <a:srgbClr val="E21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84633CD-98E8-421B-9C80-B29C8FF10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blå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4FF8CC6C-4467-4845-9BB8-66F8CBAC0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6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öd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B20B3ED-786F-49C8-99B2-B80701C2C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3BDAE6A-8C86-424C-8D31-7F9829E08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la">
    <p:bg>
      <p:bgPr>
        <a:solidFill>
          <a:srgbClr val="9B1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39667863-81CC-417E-907C-311300DC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4155239-D367-4C77-AD90-BEEDF6B2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3D7784D-9A42-4F92-B8FA-F5AE69372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C07A06-02BF-4D80-A996-15D9274E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2857"/>
            <a:ext cx="10363200" cy="1470025"/>
          </a:xfrm>
        </p:spPr>
        <p:txBody>
          <a:bodyPr/>
          <a:lstStyle/>
          <a:p>
            <a:r>
              <a:rPr lang="sv-SE" dirty="0"/>
              <a:t>Informationssäkerhet Katrineholms kommun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62347E-250C-42E1-A59C-ADD15DDD7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933056"/>
            <a:ext cx="8534400" cy="2088232"/>
          </a:xfrm>
        </p:spPr>
        <p:txBody>
          <a:bodyPr/>
          <a:lstStyle/>
          <a:p>
            <a:r>
              <a:rPr lang="sv-SE" dirty="0"/>
              <a:t>2023-01-27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428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Informationssäkerhet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CC978313-0E69-4F97-BAC7-87336B143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z="3600" b="1" dirty="0"/>
              <a:t>Du</a:t>
            </a:r>
            <a:r>
              <a:rPr lang="sv-SE" altLang="sv-SE" sz="3200" b="1" dirty="0"/>
              <a:t> får inte…</a:t>
            </a:r>
          </a:p>
          <a:p>
            <a:pPr lvl="1"/>
            <a:r>
              <a:rPr lang="sv-SE" altLang="sv-SE" sz="2200" dirty="0"/>
              <a:t>Skada eller förstöra digitalt baserad information som enligt beslut ska sparas.</a:t>
            </a:r>
            <a:br>
              <a:rPr lang="sv-SE" altLang="sv-SE" sz="2200" dirty="0"/>
            </a:br>
            <a:endParaRPr lang="sv-SE" altLang="sv-SE" sz="2200" dirty="0"/>
          </a:p>
          <a:p>
            <a:pPr lvl="1"/>
            <a:r>
              <a:rPr lang="sv-SE" altLang="sv-SE" sz="2200" dirty="0"/>
              <a:t>Använda Katrineholms kommuns IT-utrustning, system och nätverk för att göra intrång i andras privatliv, förolämpa andra, söka, sprida eller spara information som är illegal eller strider mot eventuell upphovsrätt.</a:t>
            </a:r>
            <a:br>
              <a:rPr lang="sv-SE" altLang="sv-SE" sz="2200" dirty="0"/>
            </a:br>
            <a:endParaRPr lang="sv-SE" altLang="sv-SE" sz="2200" dirty="0"/>
          </a:p>
          <a:p>
            <a:pPr lvl="1"/>
            <a:r>
              <a:rPr lang="sv-SE" altLang="sv-SE" sz="2200" dirty="0"/>
              <a:t>Utnyttja Katrineholms kommuns utrustning för att få tillgång till programvara eller information du inte har behörighet eller licens för.</a:t>
            </a:r>
          </a:p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46890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C07A06-02BF-4D80-A996-15D9274E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2857"/>
            <a:ext cx="10363200" cy="1470025"/>
          </a:xfrm>
        </p:spPr>
        <p:txBody>
          <a:bodyPr/>
          <a:lstStyle/>
          <a:p>
            <a:r>
              <a:rPr lang="sv-SE" dirty="0"/>
              <a:t>Tack för att ni deltagit…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62347E-250C-42E1-A59C-ADD15DDD7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933056"/>
            <a:ext cx="8534400" cy="2088232"/>
          </a:xfrm>
        </p:spPr>
        <p:txBody>
          <a:bodyPr/>
          <a:lstStyle/>
          <a:p>
            <a:r>
              <a:rPr lang="sv-SE" dirty="0"/>
              <a:t>Frågor och funderingar?</a:t>
            </a:r>
          </a:p>
        </p:txBody>
      </p:sp>
    </p:spTree>
    <p:extLst>
      <p:ext uri="{BB962C8B-B14F-4D97-AF65-F5344CB8AC3E}">
        <p14:creationId xmlns:p14="http://schemas.microsoft.com/office/powerpoint/2010/main" val="81072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sv-SE" altLang="sv-SE" dirty="0"/>
              <a:t>Information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CC978313-0E69-4F97-BAC7-87336B14329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 wrap="square" anchor="t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altLang="sv-SE" dirty="0"/>
              <a:t>Med </a:t>
            </a:r>
            <a:r>
              <a:rPr lang="sv-SE" altLang="sv-SE" b="1" dirty="0"/>
              <a:t>information</a:t>
            </a:r>
            <a:r>
              <a:rPr lang="sv-SE" altLang="sv-SE" dirty="0"/>
              <a:t> avses här all information oberoende av i vilken form eller miljö den förekommer – den kan vara muntlig, skriven, tryckt eller elektronisk/digital. </a:t>
            </a:r>
          </a:p>
          <a:p>
            <a:pPr marL="0" indent="0">
              <a:lnSpc>
                <a:spcPct val="90000"/>
              </a:lnSpc>
              <a:buNone/>
            </a:pPr>
            <a:endParaRPr lang="sv-SE" altLang="sv-SE" dirty="0"/>
          </a:p>
          <a:p>
            <a:pPr marL="0" indent="0">
              <a:lnSpc>
                <a:spcPct val="90000"/>
              </a:lnSpc>
              <a:buNone/>
            </a:pPr>
            <a:r>
              <a:rPr lang="sv-SE" altLang="sv-SE" dirty="0"/>
              <a:t>Då datorer och IT-system idag har en central roll som bärare av information domineras arbetet med informationssäkerhet kring den digitala informationen.</a:t>
            </a:r>
          </a:p>
          <a:p>
            <a:pPr marL="0" indent="0">
              <a:lnSpc>
                <a:spcPct val="90000"/>
              </a:lnSpc>
              <a:buNone/>
            </a:pPr>
            <a:endParaRPr lang="sv-SE" alt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A40505-4BC3-3BBF-662F-CE85A0E67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r="37034" b="-1"/>
          <a:stretch/>
        </p:blipFill>
        <p:spPr>
          <a:xfrm>
            <a:off x="6197600" y="1639341"/>
            <a:ext cx="5384800" cy="438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49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Säkerhet</a:t>
            </a: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CFBE2C5A-2066-2486-A337-DBA71CA23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754" y="1700808"/>
            <a:ext cx="10522491" cy="4115011"/>
          </a:xfrm>
        </p:spPr>
      </p:pic>
    </p:spTree>
    <p:extLst>
      <p:ext uri="{BB962C8B-B14F-4D97-AF65-F5344CB8AC3E}">
        <p14:creationId xmlns:p14="http://schemas.microsoft.com/office/powerpoint/2010/main" val="30381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sv-SE" altLang="sv-SE" dirty="0"/>
              <a:t>Informationssäkerhet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CC978313-0E69-4F97-BAC7-87336B14329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altLang="sv-SE" dirty="0"/>
              <a:t>Med </a:t>
            </a:r>
            <a:r>
              <a:rPr lang="sv-SE" altLang="sv-SE" b="1" dirty="0"/>
              <a:t>informationssäkerhet</a:t>
            </a:r>
            <a:r>
              <a:rPr lang="sv-SE" altLang="sv-SE" dirty="0"/>
              <a:t> avses den samlade effekten av de skyddsåtgärder som tillsammans minskar eller eliminerar effekterna av hot och risker som riktar sig mot informationens </a:t>
            </a:r>
            <a:r>
              <a:rPr lang="sv-SE" altLang="sv-SE" b="1" dirty="0"/>
              <a:t>konfidentialitet, riktighet, tillgänglighet och spårbarhet.</a:t>
            </a:r>
          </a:p>
        </p:txBody>
      </p:sp>
      <p:pic>
        <p:nvPicPr>
          <p:cNvPr id="3" name="Bildobjekt 2" descr="En bild som visar text, simmar&#10;&#10;Automatiskt genererad beskrivning">
            <a:extLst>
              <a:ext uri="{FF2B5EF4-FFF2-40B4-BE49-F238E27FC236}">
                <a16:creationId xmlns:a16="http://schemas.microsoft.com/office/drawing/2014/main" id="{D959FD37-3A75-78AC-2797-BED13787A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r="12910" b="-1"/>
          <a:stretch/>
        </p:blipFill>
        <p:spPr>
          <a:xfrm>
            <a:off x="6197600" y="1783357"/>
            <a:ext cx="5384800" cy="438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34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Informationssäkerhet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CC978313-0E69-4F97-BAC7-87336B143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b="1" dirty="0"/>
              <a:t>Konfidentialitet: </a:t>
            </a:r>
            <a:r>
              <a:rPr lang="sv-SE" altLang="sv-SE" dirty="0"/>
              <a:t>Att informationen skyddas från obehörig insyn. </a:t>
            </a:r>
          </a:p>
          <a:p>
            <a:r>
              <a:rPr lang="sv-SE" altLang="sv-SE" b="1" dirty="0"/>
              <a:t>Riktighet:</a:t>
            </a:r>
            <a:r>
              <a:rPr lang="sv-SE" altLang="sv-SE" dirty="0"/>
              <a:t> Att informationen inte ändras på ett obehörigt sätt. </a:t>
            </a:r>
          </a:p>
          <a:p>
            <a:r>
              <a:rPr lang="sv-SE" altLang="sv-SE" b="1" dirty="0"/>
              <a:t>Tillgänglighet:</a:t>
            </a:r>
            <a:r>
              <a:rPr lang="sv-SE" altLang="sv-SE" dirty="0"/>
              <a:t> Att informationen finns tillgänglig för rätt person vid rätt tillfälle.</a:t>
            </a:r>
          </a:p>
          <a:p>
            <a:r>
              <a:rPr lang="sv-SE" altLang="sv-SE" b="1" dirty="0"/>
              <a:t>Spårbarhet:</a:t>
            </a:r>
            <a:r>
              <a:rPr lang="sv-SE" altLang="sv-SE" dirty="0"/>
              <a:t> Att eftersökande, förändring eller borttagande av information går att spåra.</a:t>
            </a:r>
          </a:p>
          <a:p>
            <a:pPr marL="0" indent="0">
              <a:buNone/>
            </a:pP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5076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Lagar, förordningar, direktiv och policys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4F1DE0F-76FF-A1BD-7247-B5CFA00F9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00" y="1340768"/>
            <a:ext cx="6840760" cy="5173262"/>
          </a:xfrm>
        </p:spPr>
      </p:pic>
    </p:spTree>
    <p:extLst>
      <p:ext uri="{BB962C8B-B14F-4D97-AF65-F5344CB8AC3E}">
        <p14:creationId xmlns:p14="http://schemas.microsoft.com/office/powerpoint/2010/main" val="196148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err="1"/>
              <a:t>Nanolearning</a:t>
            </a:r>
            <a:r>
              <a:rPr lang="sv-SE" altLang="sv-SE" dirty="0"/>
              <a:t> - STAR</a:t>
            </a: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BB0C2CC9-4E39-F9C9-A304-C3058E210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950" y="1484784"/>
            <a:ext cx="5146034" cy="2589035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8DD228C-8894-46D1-2CF8-4CB3254C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4161214"/>
            <a:ext cx="3856972" cy="245016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AF7BF5D-FA84-DE29-8BFE-A8F703968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576" y="1393966"/>
            <a:ext cx="4501474" cy="26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Informationssäkerhet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CC978313-0E69-4F97-BAC7-87336B143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z="3600" b="1" dirty="0"/>
              <a:t>Du ska…</a:t>
            </a:r>
          </a:p>
          <a:p>
            <a:pPr lvl="1"/>
            <a:r>
              <a:rPr lang="sv-SE" altLang="sv-SE" sz="2200" dirty="0"/>
              <a:t>Ha ett lösenord som består av minst 9 tecken enligt Katrineholms kommuns lösenordsstandard vid inloggning på kommunens nätverk och IT-utrustning.  </a:t>
            </a:r>
          </a:p>
          <a:p>
            <a:pPr marL="457200" lvl="1" indent="0">
              <a:buNone/>
            </a:pPr>
            <a:endParaRPr lang="sv-SE" altLang="sv-SE" sz="2200" dirty="0"/>
          </a:p>
          <a:p>
            <a:pPr lvl="1"/>
            <a:r>
              <a:rPr lang="sv-SE" altLang="sv-SE" sz="2200" dirty="0"/>
              <a:t>Låsa din dator när du lämnar rummet (Ctrl + Alt + Del och välj Lås datorn, fungerar på PC).</a:t>
            </a:r>
          </a:p>
          <a:p>
            <a:pPr marL="457200" lvl="1" indent="0">
              <a:buNone/>
            </a:pPr>
            <a:endParaRPr lang="sv-SE" altLang="sv-SE" sz="2200" dirty="0"/>
          </a:p>
          <a:p>
            <a:pPr lvl="1"/>
            <a:r>
              <a:rPr lang="sv-SE" altLang="sv-SE" sz="2200" dirty="0"/>
              <a:t>Ha skärmlås aktiverat på din dator, smartphone och läsplatta.</a:t>
            </a:r>
          </a:p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25329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Informationssäkerhet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CC978313-0E69-4F97-BAC7-87336B143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z="3600" b="1" dirty="0"/>
              <a:t>Du får inte…</a:t>
            </a:r>
          </a:p>
          <a:p>
            <a:pPr lvl="1"/>
            <a:r>
              <a:rPr lang="sv-SE" altLang="sv-SE" sz="2200" dirty="0"/>
              <a:t>Lämna (låna) ut kontot eller ditt lösenord till någon annan eller utnyttja någon annans konto eller lösenord.</a:t>
            </a:r>
            <a:br>
              <a:rPr lang="sv-SE" altLang="sv-SE" sz="2200" dirty="0"/>
            </a:br>
            <a:endParaRPr lang="sv-SE" altLang="sv-SE" sz="2200" dirty="0"/>
          </a:p>
          <a:p>
            <a:pPr lvl="1"/>
            <a:r>
              <a:rPr lang="sv-SE" altLang="sv-SE" sz="2200" dirty="0"/>
              <a:t>Låta obehöriga använda din bärbara dator, telefon eller läsplatta.</a:t>
            </a:r>
            <a:br>
              <a:rPr lang="sv-SE" altLang="sv-SE" sz="2200" dirty="0"/>
            </a:br>
            <a:endParaRPr lang="sv-SE" altLang="sv-SE" sz="2200" dirty="0"/>
          </a:p>
          <a:p>
            <a:pPr lvl="1"/>
            <a:r>
              <a:rPr lang="sv-SE" altLang="sv-SE" sz="2200" dirty="0"/>
              <a:t>Skicka sekretessbelagd eller annan integritetskänslig information via e-post.</a:t>
            </a:r>
            <a:br>
              <a:rPr lang="sv-SE" altLang="sv-SE" sz="2200" dirty="0"/>
            </a:br>
            <a:endParaRPr lang="sv-SE" altLang="sv-SE" sz="2200" dirty="0"/>
          </a:p>
          <a:p>
            <a:pPr lvl="1"/>
            <a:r>
              <a:rPr lang="sv-SE" altLang="sv-SE" sz="2200" dirty="0"/>
              <a:t>Lagra sekretesshandlingar på din egen dator, USB-minne eller andra mobila/bärbara enheter.</a:t>
            </a:r>
          </a:p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830955449"/>
      </p:ext>
    </p:extLst>
  </p:cSld>
  <p:clrMapOvr>
    <a:masterClrMapping/>
  </p:clrMapOvr>
</p:sld>
</file>

<file path=ppt/theme/theme1.xml><?xml version="1.0" encoding="utf-8"?>
<a:theme xmlns:a="http://schemas.openxmlformats.org/drawingml/2006/main" name="Katrineholm">
  <a:themeElements>
    <a:clrScheme name="Katrineholm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E21776"/>
      </a:accent1>
      <a:accent2>
        <a:srgbClr val="FF5800"/>
      </a:accent2>
      <a:accent3>
        <a:srgbClr val="FF0000"/>
      </a:accent3>
      <a:accent4>
        <a:srgbClr val="007AC9"/>
      </a:accent4>
      <a:accent5>
        <a:srgbClr val="9B1889"/>
      </a:accent5>
      <a:accent6>
        <a:srgbClr val="009B3A"/>
      </a:accent6>
      <a:hlink>
        <a:srgbClr val="007AC9"/>
      </a:hlink>
      <a:folHlink>
        <a:srgbClr val="9B1889"/>
      </a:folHlink>
    </a:clrScheme>
    <a:fontScheme name="Katrineholm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75D3EC-718A-4C88-8486-00FC9D01B8D7}" vid="{4F836C02-3388-4FB9-A453-58F193CFFE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998BC2F22B4E89A929AD565B08DE" ma:contentTypeVersion="13" ma:contentTypeDescription="Create a new document." ma:contentTypeScope="" ma:versionID="ec56485855516cf1fee0c27df59dba2a">
  <xsd:schema xmlns:xsd="http://www.w3.org/2001/XMLSchema" xmlns:xs="http://www.w3.org/2001/XMLSchema" xmlns:p="http://schemas.microsoft.com/office/2006/metadata/properties" xmlns:ns3="03a63df7-975b-41ff-ba7b-28c2a6963c80" xmlns:ns4="089733aa-7631-4aa7-a8a3-ab1774fb7557" targetNamespace="http://schemas.microsoft.com/office/2006/metadata/properties" ma:root="true" ma:fieldsID="3383c11de2fcf314bf5541a5d1e31e85" ns3:_="" ns4:_="">
    <xsd:import namespace="03a63df7-975b-41ff-ba7b-28c2a6963c80"/>
    <xsd:import namespace="089733aa-7631-4aa7-a8a3-ab1774fb75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3df7-975b-41ff-ba7b-28c2a6963c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733aa-7631-4aa7-a8a3-ab1774fb7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68842-D1A2-4DE6-BFF1-0F8936B583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EE8E4F-773C-42B4-BDCE-04EEDE334DF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89733aa-7631-4aa7-a8a3-ab1774fb7557"/>
    <ds:schemaRef ds:uri="http://purl.org/dc/terms/"/>
    <ds:schemaRef ds:uri="03a63df7-975b-41ff-ba7b-28c2a6963c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E8B183-6071-4D70-9825-4445DB17A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a63df7-975b-41ff-ba7b-28c2a6963c80"/>
    <ds:schemaRef ds:uri="089733aa-7631-4aa7-a8a3-ab1774fb7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258</Words>
  <Application>Microsoft Office PowerPoint</Application>
  <PresentationFormat>Bredbild</PresentationFormat>
  <Paragraphs>36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Calibri</vt:lpstr>
      <vt:lpstr>Open Sans</vt:lpstr>
      <vt:lpstr>Arial</vt:lpstr>
      <vt:lpstr>Wingdings</vt:lpstr>
      <vt:lpstr>Playfair Display</vt:lpstr>
      <vt:lpstr>Katrineholm</vt:lpstr>
      <vt:lpstr>Informationssäkerhet Katrineholms kommun</vt:lpstr>
      <vt:lpstr>Information</vt:lpstr>
      <vt:lpstr>Säkerhet</vt:lpstr>
      <vt:lpstr>Informationssäkerhet</vt:lpstr>
      <vt:lpstr>Informationssäkerhet</vt:lpstr>
      <vt:lpstr>Lagar, förordningar, direktiv och policys</vt:lpstr>
      <vt:lpstr>Nanolearning - STAR</vt:lpstr>
      <vt:lpstr>Informationssäkerhet</vt:lpstr>
      <vt:lpstr>Informationssäkerhet</vt:lpstr>
      <vt:lpstr>Informationssäkerhet</vt:lpstr>
      <vt:lpstr>Tack för att ni deltagit…</vt:lpstr>
    </vt:vector>
  </TitlesOfParts>
  <Company>Katrineholms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Sjögren Jessica</dc:creator>
  <cp:lastModifiedBy>Stenbeck Axel</cp:lastModifiedBy>
  <cp:revision>10</cp:revision>
  <dcterms:created xsi:type="dcterms:W3CDTF">2019-04-24T08:01:26Z</dcterms:created>
  <dcterms:modified xsi:type="dcterms:W3CDTF">2023-01-30T08:10:55Z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0x010100C1B3998BC2F22B4E89A929AD565B08DE</vt:lpwstr>
  </property>
</Properties>
</file>