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1036" r:id="rId5"/>
    <p:sldId id="1042" r:id="rId6"/>
    <p:sldId id="1054" r:id="rId7"/>
    <p:sldId id="1055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Playfair Display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9"/>
    <a:srgbClr val="FF5800"/>
    <a:srgbClr val="9B1889"/>
    <a:srgbClr val="E30613"/>
    <a:srgbClr val="E21776"/>
    <a:srgbClr val="009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73EF267-0199-4EBF-A0E2-F646A5825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334273-ECFF-455B-9138-0301C09431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971FCF-1417-40B0-B395-5F1ED385139B}" type="datetimeFigureOut">
              <a:rPr lang="sv-SE"/>
              <a:pPr>
                <a:defRPr/>
              </a:pPr>
              <a:t>2023-01-26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408395-CBEC-49BD-9B1E-FB2A0779A2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B24925-0568-4DDB-B671-3C82E9540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CEE1D6-D234-48F7-BC6B-3DD3853523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E6C028-9185-4892-9698-1C5F023F56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3CF7B8D-950C-453F-BFBE-F55BCCF633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146553-C840-4985-982F-1A4B58E7365D}" type="datetimeFigureOut">
              <a:rPr lang="sv-SE"/>
              <a:pPr>
                <a:defRPr/>
              </a:pPr>
              <a:t>2023-01-26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70EC6FAF-4EE6-47C0-A7F4-1855A9980F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2809CD-928C-47E5-BA43-406DF3DD8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C8F1D7-86CF-41E5-B463-BEA9D079AA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75C189-BFD8-4C5C-9F3E-9372561CB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3DC6E7-EE4C-44D1-8E3A-8C433E57A7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 anchor="b">
            <a:noAutofit/>
          </a:bodyPr>
          <a:lstStyle>
            <a:lvl1pPr algn="l">
              <a:defRPr sz="55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0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A491E367-1A07-41C3-B528-8DDB12FE6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47667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7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grön">
    <p:bg>
      <p:bgPr>
        <a:solidFill>
          <a:srgbClr val="009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t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5EF9E7CE-9C7E-47EC-A293-1A9BA0DE9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4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10972800" cy="4381947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3DC4D5EB-7DC7-49EF-B149-42F0F9EA2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8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5384800" cy="4381947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39341"/>
            <a:ext cx="5384800" cy="4381947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E08D26BD-3D95-419D-AB4F-C1125112D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6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772817"/>
            <a:ext cx="5384800" cy="2016224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772817"/>
            <a:ext cx="5472608" cy="2016224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931436-6C60-4796-965A-6920BFC802E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" y="3861049"/>
            <a:ext cx="5384800" cy="2176083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C795ED1-2BCA-4179-9A9F-E6F2F904C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0" y="3861049"/>
            <a:ext cx="5472608" cy="2176083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DF9D16EF-234B-4E1B-96AA-57ADACA27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65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76872"/>
            <a:ext cx="4334272" cy="4344416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9882" y="1676873"/>
            <a:ext cx="6542519" cy="2188839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C795ED1-2BCA-4179-9A9F-E6F2F904C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039883" y="3943060"/>
            <a:ext cx="6528725" cy="2078228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38CFE5D-2DBF-4F55-95C5-BAA36751A9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01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D81E6994-594A-41BE-BC6A-8A8F080FA3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22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54B67689-9A82-40EA-9351-9F031DC21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0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 anchor="b">
            <a:noAutofit/>
          </a:bodyPr>
          <a:lstStyle>
            <a:lvl1pPr algn="l">
              <a:defRPr sz="55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FF9280AE-9D42-43CF-8115-8606F567B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47667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25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DA07049-939D-4655-B149-D333D4DE0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58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6D1DE7B6-2BDB-43F2-AE4B-0213C9D8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237288"/>
            <a:ext cx="16319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AE721124-99E0-4520-9CB7-46CE3F4D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B69D3354-149D-4425-9F6B-D3C984BCF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778215E-44EF-4C28-8F41-F330DC1AE8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79858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93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rosa">
    <p:bg>
      <p:bgPr>
        <a:solidFill>
          <a:srgbClr val="E21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D84633CD-98E8-421B-9C80-B29C8FF10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4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blå">
    <p:bg>
      <p:bgPr>
        <a:solidFill>
          <a:srgbClr val="007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t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4FF8CC6C-4467-4845-9BB8-66F8CBAC0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56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röd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DB20B3ED-786F-49C8-99B2-B80701C2C3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74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F3BDAE6A-8C86-424C-8D31-7F9829E08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52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lila">
    <p:bg>
      <p:bgPr>
        <a:solidFill>
          <a:srgbClr val="9B1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39667863-81CC-417E-907C-311300DC1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27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D4155239-D367-4C77-AD90-BEEDF6B2D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03D7784D-9A42-4F92-B8FA-F5AE69372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2BD2ABC-D56F-4A2C-9128-A0146E2D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340769"/>
            <a:ext cx="10558876" cy="1080120"/>
          </a:xfrm>
        </p:spPr>
        <p:txBody>
          <a:bodyPr/>
          <a:lstStyle/>
          <a:p>
            <a:r>
              <a:rPr lang="sv-SE" sz="4800" dirty="0"/>
              <a:t>Kommunalt säkerhetsarbete</a:t>
            </a:r>
            <a:br>
              <a:rPr lang="sv-SE" sz="3600" dirty="0"/>
            </a:br>
            <a:r>
              <a:rPr lang="sv-SE" sz="2800" dirty="0"/>
              <a:t>Hat- och hot mot förtroendevalda</a:t>
            </a:r>
            <a:br>
              <a:rPr lang="sv-SE" sz="3600" dirty="0"/>
            </a:br>
            <a:endParaRPr lang="sv-SE" sz="2000" b="0" dirty="0">
              <a:highlight>
                <a:srgbClr val="00FF00"/>
              </a:highlight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5C3B696-C830-4C18-8C02-54A233CCE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1800" b="1" dirty="0"/>
              <a:t>Tobias Plantin, Säkerhetschef</a:t>
            </a:r>
          </a:p>
          <a:p>
            <a:r>
              <a:rPr lang="sv-SE" sz="1800" dirty="0"/>
              <a:t>0150-48 80 97</a:t>
            </a:r>
          </a:p>
          <a:p>
            <a:r>
              <a:rPr lang="sv-SE" sz="1800" dirty="0"/>
              <a:t>tobias.plantin@katrineholm.se</a:t>
            </a:r>
          </a:p>
        </p:txBody>
      </p:sp>
    </p:spTree>
    <p:extLst>
      <p:ext uri="{BB962C8B-B14F-4D97-AF65-F5344CB8AC3E}">
        <p14:creationId xmlns:p14="http://schemas.microsoft.com/office/powerpoint/2010/main" val="323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BD251B8-1043-4F2F-ABAE-2ED0AB35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solidFill>
                  <a:srgbClr val="0066CC"/>
                </a:solidFill>
              </a:rPr>
              <a:t>Internt skydd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FB87C4-111B-4973-9CEF-EA3AA68D1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>
                <a:solidFill>
                  <a:srgbClr val="0066CC"/>
                </a:solidFill>
              </a:rPr>
              <a:t>Effektiv Samordning för Trygghet (Kommun-polis-SÄPO)</a:t>
            </a:r>
          </a:p>
          <a:p>
            <a:pPr lvl="1"/>
            <a:r>
              <a:rPr lang="sv-SE" sz="2400" dirty="0"/>
              <a:t>Fysisk säkerhet</a:t>
            </a:r>
          </a:p>
          <a:p>
            <a:pPr lvl="1"/>
            <a:r>
              <a:rPr lang="sv-SE" sz="2400" dirty="0"/>
              <a:t>Informationssäkerhet</a:t>
            </a:r>
          </a:p>
          <a:p>
            <a:pPr lvl="1"/>
            <a:r>
              <a:rPr lang="sv-SE" sz="2400" dirty="0"/>
              <a:t>Personsäkerhet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BRAJ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QsoYKWAJ6DPWua8QeIdQj1kaD4f0+O91HyxLM8z7YbdD0LEckn0FY168KMeaXp3bfZI3w+HnXlyw9ddEl3bZ01FcrpPiHVrfXINE8T6fb2txdKxtbm1ctDMVGSvPKnHr/hnqqVDEQrpuPTRp6NPzQ8Rhp4eSUuuqad015MKKKK3OcKKKKACiiigAooooAKKKKACiiigAooooAKKKKAPJviPZ3Vnr15qF5byP9qlgTS9Q+0lEsSMBgRnjJyfeto6lH4f8UXWuy7r7SdRgjWS7tV8wQyoMHcB0B607xHHYXXxOtLXxCY/7PXTy9kkxxE8+/wCbOeCduP0rF1e803Q/Euqw6DbzTafNprrex2SeZHFMQQjEDgcZzXx9X/Z61StFpLn+adm7tdU+Z9bqNnfQ+2o/7TRp0ZRbfJ8mrpWTvo1yp6KzldW1Ni51WDxb4g0ibT0kj0nTZjdT306+WjNjCom7rnvXexSRyxiSN1dD0ZTkGvH7e60c/wDCI2PiW5QaQNGWQRM3yGfjBcDtt6Z711XwzNv/AGnri6K0h8PiWP7JnOwPt/eCPP8ADnFduW45yrWlZub111T5U/h6R6Xvv6nBmmXqNG8bqMFppo1zNfF1lfW1rW9DR8a6x4j0qWNtG0SPULcRNJNI0m3YR2/Kpfh94hm8S+HV1S4t47dzK6FEYkYU9cmtbXf+QJf/APXtJ/6Ca8NTVLiy+FOmWME0sC32oTLM8X3tikZA/wC+h+VVmGNngMV7SUm4crfLpunFK2nmLLsBTzHCezjBRmpRXNrezUm7626dD3mG4t5mKwzxSFeoRwcflSvcW6b908S7Pv5cDb9fSvA7q60bSr3T77wdFrkF5HMPPFxG2yRO+f8AD3rfk8PxeKPivrVndXVxDZrGksscbYMnyjANZwz6pU9yFNOfMlpLTVN3vby10NKnDtOn79So4w5W9Y66NK1r9b6anrgubf8A57xfd3/fH3fX6e9Kk0UsTSQypIBnlWBH6V5J4k8O2118StH8NpcXEFkunLGxR/maNdx2k++BVu00uPwd8T9O0zSbi4Gn6hbP5kEkhYAgHn8wDW6zet7RqVL3VJQbv1dulttTneTUHTThVfO4uaXL0V+t99DpPh54oudasr+bVpbWJobtoY9vyAgfU8muueSNE3vIqr6k4FeMfDrwXpniVNWutTmuSI7t44o45NoU5Pze5rOury8Pwv1XT57qSUWGrLDE7MchcHjNcOGzqvQwsZ14XupNO+r5e+mnluehi8iw+IxcoUJ2tKKatoubTTXXz2PeGdFTczKq+pOBSSzQxR+ZLNHGn95mAH51w3xXZl+FbsrMDtt+QcH7y1x3jNcatosviOHUZvD39mQ7fs5OA+wZyfXPrXoY7OHhZOKheyi73095ta6OyVtzzMvyRYuCk52u5K1rt8qT01V277HtcbpIgeN1dT0ZTkGmG5txN5JuIhL/AHN43flXlXhu8s9F8H+ItQ8O6/JeW6RhoLWVSHtWY7QTnr17ccVx8P8Awjsvh43En9vv4gZC63KqxTfnIGc9PeuWtxD7OMLQV2m37ytZO2jSd2+m3mddDhr2k5++7JqK913u1fVNqyV9d/I+iHljR1RpEVm+6CcE/Smw3EE2fJmjkx12MDj8q8U1+W+8QWHgtLyeaC6uGeGSUZDjnGfritPxDoFv4F8R+Hb3Qri6QXV2IbmOSUsJASoP5gn9K0/tybcpxpfu48t3fX3kulul9dTL+wKa5acqv7yXNZW091tb36200PXKKTNFfRHzVinq+labq9uLfUrKG6iByFkXOD6j0qpJollY+Hr7T9HsYbfzoJFVI1C7mKkDJ/qa2KKxnh6cm5OKu1a/X7zeGJqwSipOyd7X0+45P4f+ErXRfD0Md9aiS/miX7UZiJCCB9wHptHQAV0d1ZrJp0tnA7WoeMorQ/KUyOox0qzRU0MLSoUlSgtErF4jGVsRWdab1bueViz+KFjptxoEcNrqEEu5FvpJQX2t16tn8wcVd1D4e3S+AdO0uxuY/wC1NPmNyjnhWcnLKD27YPsK9Horzo5HQs1OUpXVld7LfT7lvfY9KWf4i8ZU4xjZ8zst3a2uvZvRW3PO7NPiRq2qWSX8FpotpA++eSBlJlHpjLZ/lWloGh6na/ErW9ZntwtldQqsMm9TuIx2zkdK7KitqeVwi4ylOUmnfV+TXa1tehhUzaclKMacYpx5bJdLp97306nGX+h6nL8VrDXY7cGwhtWjeXevDYbjGc9x2pfEWh6nefEbRNXt7cNZ2sLrNJvUbSc44zk9a7KireW0mpK71kp/NW8ttCI5pWUoystIOHyd/PfU474W6JqWh2WpR6lbiFp7x5YwHVsqeh4NYFj4F1W68N+I9NvY0tZru++0WjM4YHHTOM4zyPxr1CisnlGHdKFKV2opr/wLR3NVneJVWdaNlKTi/wDwF3VtfvPItd0r4ma54eXQ7vT7OOCBVyyyruuNuMc7j9e1busWHjnT5NNudF8m+t0s44Z9PmZQiuFAJ6jP516BRWcclhG79rPmdtb66bdPzNZZ7Ulyx9lDlV9LaO+/Xy6WfyPM/DHgfVLo69ea9DbafJqsBhW2t8FY+c7sA44IHGfWq1pY/EzT9HXw5aWNiIox5Ud+sg3Kmeo5zx/u5r1WiksjoRilCcotXTaeru7u+nftYbz+vKTdSEZJ2aTWiaVlbXt3vc4HxF4b1y61XwrNuF8dPfdeXBZU54yccZ/AVc+JOh6nrN3oMmn24lW0vRLMS6rtXK88nnoeldlRXRLK6MoVINu07X1/ltb8tb3OaGbVozpzSV4Xtp/Ne/56WsJiilor0jzLhRRRQIKKKKACiiigAooooAKKKKACiiigAooooAKKKKACiiigAooooAKKKKACiiigAooooAKKKKACiiigAooooAKKKKACiiigAooooAKKKKAP/9k=">
            <a:extLst>
              <a:ext uri="{FF2B5EF4-FFF2-40B4-BE49-F238E27FC236}">
                <a16:creationId xmlns:a16="http://schemas.microsoft.com/office/drawing/2014/main" id="{27C15911-642A-4569-BF68-87C6A4441A8B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1387091" y="4750549"/>
            <a:ext cx="1255885" cy="6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0C90FD9-9574-4169-96D5-6D881AFBFE79}"/>
              </a:ext>
            </a:extLst>
          </p:cNvPr>
          <p:cNvSpPr txBox="1"/>
          <p:nvPr/>
        </p:nvSpPr>
        <p:spPr>
          <a:xfrm>
            <a:off x="3557016" y="4861036"/>
            <a:ext cx="489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Säkerhetsskydd – Sveriges (Rikets) säkerhet)</a:t>
            </a:r>
          </a:p>
        </p:txBody>
      </p:sp>
    </p:spTree>
    <p:extLst>
      <p:ext uri="{BB962C8B-B14F-4D97-AF65-F5344CB8AC3E}">
        <p14:creationId xmlns:p14="http://schemas.microsoft.com/office/powerpoint/2010/main" val="414707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F653E3-AA78-427E-AFFA-1734E7AE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solidFill>
                  <a:srgbClr val="007AC9"/>
                </a:solidFill>
              </a:rPr>
              <a:t>Personsäkerhet (förtroendevalda)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77F64D-6C78-49D1-B069-650A2E1FA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Säkerhetsskyddsanalys (övergripande)</a:t>
            </a:r>
          </a:p>
          <a:p>
            <a:pPr lvl="1"/>
            <a:r>
              <a:rPr lang="sv-SE" dirty="0"/>
              <a:t>Skyddsåtgärder (Säkerhetsskyddsplan)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Säkerhetsincidenter </a:t>
            </a:r>
          </a:p>
          <a:p>
            <a:pPr lvl="1"/>
            <a:r>
              <a:rPr lang="sv-SE" dirty="0"/>
              <a:t>Hantering av händelser</a:t>
            </a:r>
          </a:p>
          <a:p>
            <a:pPr lvl="1"/>
            <a:r>
              <a:rPr lang="sv-SE" dirty="0"/>
              <a:t>Personskyddsåtgärder</a:t>
            </a:r>
          </a:p>
        </p:txBody>
      </p:sp>
    </p:spTree>
    <p:extLst>
      <p:ext uri="{BB962C8B-B14F-4D97-AF65-F5344CB8AC3E}">
        <p14:creationId xmlns:p14="http://schemas.microsoft.com/office/powerpoint/2010/main" val="25741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F03C9C-8E80-4687-8A0C-E33DD335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solidFill>
                  <a:srgbClr val="007AC9"/>
                </a:solidFill>
              </a:rPr>
              <a:t>Om ni blir utsatta eller behöver stöd/rådgivning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361476-01A2-4C34-BAA0-1C0352964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Kontakta säkerhetschef</a:t>
            </a:r>
          </a:p>
          <a:p>
            <a:pPr lvl="1"/>
            <a:r>
              <a:rPr lang="sv-SE" dirty="0"/>
              <a:t>Riskbedömning-skyddsåtgärder-rapportering-uppföljning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5DFCF16-C227-421F-8F70-4517D959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84" y="3742563"/>
            <a:ext cx="2009775" cy="12382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E787670-BF5C-43C4-8F9C-F27E0381F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01" y="3611915"/>
            <a:ext cx="2897124" cy="178514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7FA474B-E4C5-4642-8A8E-A0CDDBDAD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567" y="3742563"/>
            <a:ext cx="224028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59954"/>
      </p:ext>
    </p:extLst>
  </p:cSld>
  <p:clrMapOvr>
    <a:masterClrMapping/>
  </p:clrMapOvr>
</p:sld>
</file>

<file path=ppt/theme/theme1.xml><?xml version="1.0" encoding="utf-8"?>
<a:theme xmlns:a="http://schemas.openxmlformats.org/drawingml/2006/main" name="Katrineholm">
  <a:themeElements>
    <a:clrScheme name="Katrineholm">
      <a:dk1>
        <a:srgbClr val="000000"/>
      </a:dk1>
      <a:lt1>
        <a:sysClr val="window" lastClr="FFFFFF"/>
      </a:lt1>
      <a:dk2>
        <a:srgbClr val="FFFFFF"/>
      </a:dk2>
      <a:lt2>
        <a:srgbClr val="000000"/>
      </a:lt2>
      <a:accent1>
        <a:srgbClr val="E21776"/>
      </a:accent1>
      <a:accent2>
        <a:srgbClr val="FF5800"/>
      </a:accent2>
      <a:accent3>
        <a:srgbClr val="FF0000"/>
      </a:accent3>
      <a:accent4>
        <a:srgbClr val="007AC9"/>
      </a:accent4>
      <a:accent5>
        <a:srgbClr val="9B1889"/>
      </a:accent5>
      <a:accent6>
        <a:srgbClr val="009B3A"/>
      </a:accent6>
      <a:hlink>
        <a:srgbClr val="007AC9"/>
      </a:hlink>
      <a:folHlink>
        <a:srgbClr val="9B1889"/>
      </a:folHlink>
    </a:clrScheme>
    <a:fontScheme name="Katrineholm">
      <a:majorFont>
        <a:latin typeface="Playfair Display"/>
        <a:ea typeface=""/>
        <a:cs typeface=""/>
      </a:majorFont>
      <a:minorFont>
        <a:latin typeface="Open Sans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 16-9.pptx" id="{79169E05-F887-4B58-8105-4E2955E43CC0}" vid="{C92E0B6E-2ACE-4789-BC31-CDDDD7A0C28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09FEF91591347BFEB94517D560CBA" ma:contentTypeVersion="10" ma:contentTypeDescription="Create a new document." ma:contentTypeScope="" ma:versionID="6ec6e2e0c974839dc122646fbe1d6015">
  <xsd:schema xmlns:xsd="http://www.w3.org/2001/XMLSchema" xmlns:xs="http://www.w3.org/2001/XMLSchema" xmlns:p="http://schemas.microsoft.com/office/2006/metadata/properties" xmlns:ns2="e9c88d58-0c50-4f36-9a12-9c7af1423d06" xmlns:ns3="c9235a4d-6bc5-4299-a870-e8b00e20ae2e" targetNamespace="http://schemas.microsoft.com/office/2006/metadata/properties" ma:root="true" ma:fieldsID="84926b95701764b6fac52f4e652d0583" ns2:_="" ns3:_="">
    <xsd:import namespace="e9c88d58-0c50-4f36-9a12-9c7af1423d06"/>
    <xsd:import namespace="c9235a4d-6bc5-4299-a870-e8b00e20a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88d58-0c50-4f36-9a12-9c7af1423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35a4d-6bc5-4299-a870-e8b00e20ae2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068842-D1A2-4DE6-BFF1-0F8936B583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EF8395-68B1-424D-9EEB-754B8E4E0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c88d58-0c50-4f36-9a12-9c7af1423d06"/>
    <ds:schemaRef ds:uri="c9235a4d-6bc5-4299-a870-e8b00e20ae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EE8E4F-773C-42B4-BDCE-04EEDE334DFD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9235a4d-6bc5-4299-a870-e8b00e20ae2e"/>
    <ds:schemaRef ds:uri="e9c88d58-0c50-4f36-9a12-9c7af1423d0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widescreen 16-9</Template>
  <TotalTime>500</TotalTime>
  <Words>66</Words>
  <Application>Microsoft Office PowerPoint</Application>
  <PresentationFormat>Bredbild</PresentationFormat>
  <Paragraphs>20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Arial</vt:lpstr>
      <vt:lpstr>Wingdings</vt:lpstr>
      <vt:lpstr>Open Sans</vt:lpstr>
      <vt:lpstr>Calibri</vt:lpstr>
      <vt:lpstr>Playfair Display</vt:lpstr>
      <vt:lpstr>Katrineholm</vt:lpstr>
      <vt:lpstr>Kommunalt säkerhetsarbete Hat- och hot mot förtroendevalda </vt:lpstr>
      <vt:lpstr>Internt skydd</vt:lpstr>
      <vt:lpstr>Personsäkerhet (förtroendevalda)</vt:lpstr>
      <vt:lpstr>Om ni blir utsatta eller behöver stöd/rådgivning</vt:lpstr>
    </vt:vector>
  </TitlesOfParts>
  <Company>Katrineholms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Hej!</dc:title>
  <dc:creator>Plantin Tobias</dc:creator>
  <cp:lastModifiedBy>Plantin Tobias</cp:lastModifiedBy>
  <cp:revision>56</cp:revision>
  <dcterms:created xsi:type="dcterms:W3CDTF">2022-09-28T13:35:47Z</dcterms:created>
  <dcterms:modified xsi:type="dcterms:W3CDTF">2023-01-26T15:44:39Z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0x010100C3009FEF91591347BFEB94517D560CBA</vt:lpwstr>
  </property>
</Properties>
</file>